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569" r:id="rId3"/>
    <p:sldId id="372" r:id="rId4"/>
    <p:sldId id="612" r:id="rId5"/>
    <p:sldId id="608" r:id="rId6"/>
    <p:sldId id="609" r:id="rId7"/>
    <p:sldId id="610" r:id="rId8"/>
    <p:sldId id="606" r:id="rId9"/>
    <p:sldId id="543" r:id="rId10"/>
    <p:sldId id="615" r:id="rId11"/>
    <p:sldId id="616" r:id="rId12"/>
    <p:sldId id="607" r:id="rId13"/>
    <p:sldId id="617" r:id="rId14"/>
    <p:sldId id="618" r:id="rId15"/>
    <p:sldId id="620" r:id="rId16"/>
    <p:sldId id="619" r:id="rId17"/>
    <p:sldId id="621" r:id="rId18"/>
    <p:sldId id="622" r:id="rId19"/>
    <p:sldId id="623" r:id="rId20"/>
    <p:sldId id="25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02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/>
    <p:restoredTop sz="92375" autoAdjust="0"/>
  </p:normalViewPr>
  <p:slideViewPr>
    <p:cSldViewPr snapToGrid="0">
      <p:cViewPr varScale="1">
        <p:scale>
          <a:sx n="105" d="100"/>
          <a:sy n="105" d="100"/>
        </p:scale>
        <p:origin x="846" y="78"/>
      </p:cViewPr>
      <p:guideLst>
        <p:guide orient="horz" pos="2137"/>
        <p:guide pos="38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1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440D6-B3C7-4AD2-9513-659EE399DBA5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FDFED-55EB-437F-8E2B-83833206CB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794196" y="6109853"/>
            <a:ext cx="1245600" cy="6228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1DC5-011C-4A6E-9A7E-0B73F38BB849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4855" y="240434"/>
            <a:ext cx="10515600" cy="3968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1DC5-011C-4A6E-9A7E-0B73F38BB849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1DC5-011C-4A6E-9A7E-0B73F38BB849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1DC5-011C-4A6E-9A7E-0B73F38BB849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1DC5-011C-4A6E-9A7E-0B73F38BB849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49379"/>
            <a:ext cx="96982" cy="498764"/>
          </a:xfrm>
          <a:prstGeom prst="rect">
            <a:avLst/>
          </a:prstGeom>
          <a:solidFill>
            <a:srgbClr val="007DD2"/>
          </a:solidFill>
          <a:ln>
            <a:solidFill>
              <a:srgbClr val="007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291456" y="6359236"/>
            <a:ext cx="748340" cy="374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49379"/>
            <a:ext cx="96982" cy="498764"/>
          </a:xfrm>
          <a:prstGeom prst="rect">
            <a:avLst/>
          </a:prstGeom>
          <a:solidFill>
            <a:srgbClr val="007DD2"/>
          </a:solidFill>
          <a:ln>
            <a:solidFill>
              <a:srgbClr val="007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291456" y="6359236"/>
            <a:ext cx="748340" cy="374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49379"/>
            <a:ext cx="96982" cy="498764"/>
          </a:xfrm>
          <a:prstGeom prst="rect">
            <a:avLst/>
          </a:prstGeom>
          <a:solidFill>
            <a:srgbClr val="007DD2"/>
          </a:solidFill>
          <a:ln>
            <a:solidFill>
              <a:srgbClr val="007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291456" y="6359236"/>
            <a:ext cx="748340" cy="374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49379"/>
            <a:ext cx="96982" cy="498764"/>
          </a:xfrm>
          <a:prstGeom prst="rect">
            <a:avLst/>
          </a:prstGeom>
          <a:solidFill>
            <a:srgbClr val="007DD2"/>
          </a:solidFill>
          <a:ln>
            <a:solidFill>
              <a:srgbClr val="007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291456" y="6359236"/>
            <a:ext cx="748340" cy="374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49379"/>
            <a:ext cx="96982" cy="498764"/>
          </a:xfrm>
          <a:prstGeom prst="rect">
            <a:avLst/>
          </a:prstGeom>
          <a:solidFill>
            <a:srgbClr val="007DD2"/>
          </a:solidFill>
          <a:ln>
            <a:solidFill>
              <a:srgbClr val="007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291456" y="6359236"/>
            <a:ext cx="748340" cy="37417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96982" y="249379"/>
            <a:ext cx="10515600" cy="49876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7D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252980" y="614596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1363919" y="1693888"/>
            <a:ext cx="43975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1DC5-011C-4A6E-9A7E-0B73F38BB849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49379"/>
            <a:ext cx="96982" cy="498764"/>
          </a:xfrm>
          <a:prstGeom prst="rect">
            <a:avLst/>
          </a:prstGeom>
          <a:solidFill>
            <a:srgbClr val="007DD2"/>
          </a:solidFill>
          <a:ln>
            <a:solidFill>
              <a:srgbClr val="007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291456" y="6359236"/>
            <a:ext cx="748340" cy="374170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>
            <p:ph type="title" hasCustomPrompt="1"/>
          </p:nvPr>
        </p:nvSpPr>
        <p:spPr>
          <a:xfrm>
            <a:off x="228601" y="300323"/>
            <a:ext cx="10515600" cy="396875"/>
          </a:xfrm>
        </p:spPr>
        <p:txBody>
          <a:bodyPr>
            <a:noAutofit/>
          </a:bodyPr>
          <a:lstStyle>
            <a:lvl1pPr>
              <a:defRPr sz="2800" b="0">
                <a:solidFill>
                  <a:srgbClr val="007DD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单击此处添加页面标题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49379"/>
            <a:ext cx="96982" cy="498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291456" y="6359236"/>
            <a:ext cx="748340" cy="374170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>
            <p:ph type="title" hasCustomPrompt="1"/>
          </p:nvPr>
        </p:nvSpPr>
        <p:spPr>
          <a:xfrm>
            <a:off x="228601" y="300323"/>
            <a:ext cx="10515600" cy="396875"/>
          </a:xfrm>
        </p:spPr>
        <p:txBody>
          <a:bodyPr>
            <a:noAutofit/>
          </a:bodyPr>
          <a:lstStyle>
            <a:lvl1pPr>
              <a:defRPr sz="2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单击此处添加页面标题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794196" y="6109853"/>
            <a:ext cx="1245600" cy="622801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914399" y="1828800"/>
            <a:ext cx="3416320" cy="1284327"/>
            <a:chOff x="914399" y="1828800"/>
            <a:chExt cx="3416320" cy="1284327"/>
          </a:xfrm>
        </p:grpSpPr>
        <p:sp>
          <p:nvSpPr>
            <p:cNvPr id="5" name="文本框 4"/>
            <p:cNvSpPr txBox="1"/>
            <p:nvPr/>
          </p:nvSpPr>
          <p:spPr>
            <a:xfrm>
              <a:off x="914399" y="1828800"/>
              <a:ext cx="3416320" cy="82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感谢您的聆听！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14399" y="2654219"/>
              <a:ext cx="1266693" cy="4589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THANKS!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1DC5-011C-4A6E-9A7E-0B73F38BB849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1DC5-011C-4A6E-9A7E-0B73F38BB849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1DC5-011C-4A6E-9A7E-0B73F38BB849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1DC5-011C-4A6E-9A7E-0B73F38BB849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51DC5-011C-4A6E-9A7E-0B73F38BB849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5E980-AF7E-4AC9-B0FB-06188BEB5D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7" r:id="rId17"/>
    <p:sldLayoutId id="2147483668" r:id="rId18"/>
    <p:sldLayoutId id="2147483669" r:id="rId19"/>
    <p:sldLayoutId id="214748367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4399" y="1828800"/>
            <a:ext cx="2492990" cy="1284327"/>
            <a:chOff x="914399" y="1828800"/>
            <a:chExt cx="2492990" cy="1284327"/>
          </a:xfrm>
        </p:grpSpPr>
        <p:sp>
          <p:nvSpPr>
            <p:cNvPr id="3" name="文本框 2"/>
            <p:cNvSpPr txBox="1"/>
            <p:nvPr/>
          </p:nvSpPr>
          <p:spPr>
            <a:xfrm>
              <a:off x="914399" y="1828800"/>
              <a:ext cx="2492990" cy="825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城市云课堂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914399" y="2654219"/>
              <a:ext cx="883575" cy="4589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@</a:t>
              </a: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帆软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报表入门</a:t>
            </a:r>
          </a:p>
        </p:txBody>
      </p:sp>
      <p:sp>
        <p:nvSpPr>
          <p:cNvPr id="7" name="流程图: 手动输入 43">
            <a:extLst>
              <a:ext uri="{FF2B5EF4-FFF2-40B4-BE49-F238E27FC236}">
                <a16:creationId xmlns:a16="http://schemas.microsoft.com/office/drawing/2014/main" id="{7A0B57DD-6F9D-4239-AF86-7A9CC18D1C0A}"/>
              </a:ext>
            </a:extLst>
          </p:cNvPr>
          <p:cNvSpPr/>
          <p:nvPr/>
        </p:nvSpPr>
        <p:spPr>
          <a:xfrm rot="16200000" flipH="1">
            <a:off x="4962525" y="-371475"/>
            <a:ext cx="6858000" cy="7600950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B25022-DE56-46FA-826C-759583504485}"/>
              </a:ext>
            </a:extLst>
          </p:cNvPr>
          <p:cNvGrpSpPr/>
          <p:nvPr/>
        </p:nvGrpSpPr>
        <p:grpSpPr>
          <a:xfrm>
            <a:off x="6895185" y="1121894"/>
            <a:ext cx="2567729" cy="730452"/>
            <a:chOff x="7354935" y="2620744"/>
            <a:chExt cx="2738134" cy="808255"/>
          </a:xfrm>
        </p:grpSpPr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D38AB04F-927A-4586-97F9-255A60100230}"/>
                </a:ext>
              </a:extLst>
            </p:cNvPr>
            <p:cNvSpPr/>
            <p:nvPr/>
          </p:nvSpPr>
          <p:spPr>
            <a:xfrm>
              <a:off x="7354935" y="2620744"/>
              <a:ext cx="808255" cy="808255"/>
            </a:xfrm>
            <a:prstGeom prst="roundRect">
              <a:avLst>
                <a:gd name="adj" fmla="val 1041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9A75F8-2170-4E4A-8D58-DB878476467E}"/>
                </a:ext>
              </a:extLst>
            </p:cNvPr>
            <p:cNvSpPr txBox="1"/>
            <p:nvPr/>
          </p:nvSpPr>
          <p:spPr>
            <a:xfrm>
              <a:off x="8255139" y="2800410"/>
              <a:ext cx="1837930" cy="44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设计报表样式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4797B-4169-4D32-AA53-88260D9D9EBE}"/>
              </a:ext>
            </a:extLst>
          </p:cNvPr>
          <p:cNvSpPr txBox="1"/>
          <p:nvPr/>
        </p:nvSpPr>
        <p:spPr>
          <a:xfrm>
            <a:off x="6981411" y="1068822"/>
            <a:ext cx="64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2248B-A9EE-49E8-9625-3CE250FC97E0}"/>
              </a:ext>
            </a:extLst>
          </p:cNvPr>
          <p:cNvSpPr txBox="1"/>
          <p:nvPr/>
        </p:nvSpPr>
        <p:spPr>
          <a:xfrm>
            <a:off x="667567" y="697198"/>
            <a:ext cx="4493538" cy="4551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拖拽数据至单元格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（明细表、分组表、交叉表）；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 调整字体；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调整边框；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4.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调整填充色；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0A918B-6E08-44AB-9F3E-F12003166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73" y="2558567"/>
            <a:ext cx="6629985" cy="41286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5C30A8-4C1E-4A36-B26C-32C395BB2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9"/>
          <a:stretch/>
        </p:blipFill>
        <p:spPr>
          <a:xfrm>
            <a:off x="6699382" y="3035808"/>
            <a:ext cx="5307480" cy="365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8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报表入门</a:t>
            </a:r>
          </a:p>
        </p:txBody>
      </p:sp>
      <p:sp>
        <p:nvSpPr>
          <p:cNvPr id="7" name="流程图: 手动输入 43">
            <a:extLst>
              <a:ext uri="{FF2B5EF4-FFF2-40B4-BE49-F238E27FC236}">
                <a16:creationId xmlns:a16="http://schemas.microsoft.com/office/drawing/2014/main" id="{7A0B57DD-6F9D-4239-AF86-7A9CC18D1C0A}"/>
              </a:ext>
            </a:extLst>
          </p:cNvPr>
          <p:cNvSpPr/>
          <p:nvPr/>
        </p:nvSpPr>
        <p:spPr>
          <a:xfrm rot="16200000" flipH="1">
            <a:off x="4962525" y="-371475"/>
            <a:ext cx="6858000" cy="7600950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B25022-DE56-46FA-826C-759583504485}"/>
              </a:ext>
            </a:extLst>
          </p:cNvPr>
          <p:cNvGrpSpPr/>
          <p:nvPr/>
        </p:nvGrpSpPr>
        <p:grpSpPr>
          <a:xfrm>
            <a:off x="6895173" y="1121894"/>
            <a:ext cx="2567730" cy="730452"/>
            <a:chOff x="7354935" y="2620744"/>
            <a:chExt cx="2738139" cy="808255"/>
          </a:xfrm>
        </p:grpSpPr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D38AB04F-927A-4586-97F9-255A60100230}"/>
                </a:ext>
              </a:extLst>
            </p:cNvPr>
            <p:cNvSpPr/>
            <p:nvPr/>
          </p:nvSpPr>
          <p:spPr>
            <a:xfrm>
              <a:off x="7354935" y="2620744"/>
              <a:ext cx="808255" cy="808255"/>
            </a:xfrm>
            <a:prstGeom prst="roundRect">
              <a:avLst>
                <a:gd name="adj" fmla="val 1041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9A75F8-2170-4E4A-8D58-DB878476467E}"/>
                </a:ext>
              </a:extLst>
            </p:cNvPr>
            <p:cNvSpPr txBox="1"/>
            <p:nvPr/>
          </p:nvSpPr>
          <p:spPr>
            <a:xfrm>
              <a:off x="8255141" y="2800410"/>
              <a:ext cx="1837933" cy="44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报表常用功能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4797B-4169-4D32-AA53-88260D9D9EBE}"/>
              </a:ext>
            </a:extLst>
          </p:cNvPr>
          <p:cNvSpPr txBox="1"/>
          <p:nvPr/>
        </p:nvSpPr>
        <p:spPr>
          <a:xfrm>
            <a:off x="6981411" y="1068822"/>
            <a:ext cx="64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2248B-A9EE-49E8-9625-3CE250FC97E0}"/>
              </a:ext>
            </a:extLst>
          </p:cNvPr>
          <p:cNvSpPr txBox="1"/>
          <p:nvPr/>
        </p:nvSpPr>
        <p:spPr>
          <a:xfrm>
            <a:off x="667567" y="697198"/>
            <a:ext cx="4132863" cy="639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添加汇总标签并添加公式；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父子格调整；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自定义区域分组；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4.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设置预警值；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5.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超级链接；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6.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 多数据源报表；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endParaRPr lang="zh-CN" altLang="en-US" sz="2400" dirty="0">
              <a:solidFill>
                <a:srgbClr val="007DD2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912828-B033-4426-A1D6-42B518B3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04" y="2764062"/>
            <a:ext cx="8077200" cy="39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7505700" y="3124200"/>
            <a:ext cx="413385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3" b="16106"/>
          <a:stretch/>
        </p:blipFill>
        <p:spPr>
          <a:xfrm>
            <a:off x="-1" y="-1"/>
            <a:ext cx="12259945" cy="68797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E1690E2-1705-C749-93F7-04F5FC6433FE}"/>
              </a:ext>
            </a:extLst>
          </p:cNvPr>
          <p:cNvSpPr txBox="1"/>
          <p:nvPr/>
        </p:nvSpPr>
        <p:spPr>
          <a:xfrm>
            <a:off x="4113726" y="1682375"/>
            <a:ext cx="358623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39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524259-2E80-C54F-98FF-C1A45C078F0F}"/>
              </a:ext>
            </a:extLst>
          </p:cNvPr>
          <p:cNvSpPr/>
          <p:nvPr/>
        </p:nvSpPr>
        <p:spPr>
          <a:xfrm>
            <a:off x="-1" y="-1"/>
            <a:ext cx="12259945" cy="6858001"/>
          </a:xfrm>
          <a:prstGeom prst="rect">
            <a:avLst/>
          </a:prstGeom>
          <a:solidFill>
            <a:srgbClr val="007DD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9836B-00F2-1C48-9C17-B3ACC8BCC3A4}"/>
              </a:ext>
            </a:extLst>
          </p:cNvPr>
          <p:cNvSpPr txBox="1"/>
          <p:nvPr/>
        </p:nvSpPr>
        <p:spPr>
          <a:xfrm>
            <a:off x="2925901" y="2767279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b="1" dirty="0">
                <a:solidFill>
                  <a:schemeClr val="bg1"/>
                </a:solidFill>
                <a:cs typeface="+mn-ea"/>
                <a:sym typeface="+mn-lt"/>
              </a:rPr>
              <a:t>报表进阶设计</a:t>
            </a:r>
          </a:p>
        </p:txBody>
      </p:sp>
    </p:spTree>
    <p:extLst>
      <p:ext uri="{BB962C8B-B14F-4D97-AF65-F5344CB8AC3E}">
        <p14:creationId xmlns:p14="http://schemas.microsoft.com/office/powerpoint/2010/main" val="1655914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报表进阶</a:t>
            </a:r>
          </a:p>
        </p:txBody>
      </p:sp>
      <p:sp>
        <p:nvSpPr>
          <p:cNvPr id="7" name="流程图: 手动输入 43">
            <a:extLst>
              <a:ext uri="{FF2B5EF4-FFF2-40B4-BE49-F238E27FC236}">
                <a16:creationId xmlns:a16="http://schemas.microsoft.com/office/drawing/2014/main" id="{7A0B57DD-6F9D-4239-AF86-7A9CC18D1C0A}"/>
              </a:ext>
            </a:extLst>
          </p:cNvPr>
          <p:cNvSpPr/>
          <p:nvPr/>
        </p:nvSpPr>
        <p:spPr>
          <a:xfrm rot="16200000" flipH="1">
            <a:off x="4962525" y="-371475"/>
            <a:ext cx="6858000" cy="7600950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B25022-DE56-46FA-826C-759583504485}"/>
              </a:ext>
            </a:extLst>
          </p:cNvPr>
          <p:cNvGrpSpPr/>
          <p:nvPr/>
        </p:nvGrpSpPr>
        <p:grpSpPr>
          <a:xfrm>
            <a:off x="6895185" y="1121894"/>
            <a:ext cx="2824210" cy="730452"/>
            <a:chOff x="7354935" y="2620744"/>
            <a:chExt cx="3011635" cy="808255"/>
          </a:xfrm>
        </p:grpSpPr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D38AB04F-927A-4586-97F9-255A60100230}"/>
                </a:ext>
              </a:extLst>
            </p:cNvPr>
            <p:cNvSpPr/>
            <p:nvPr/>
          </p:nvSpPr>
          <p:spPr>
            <a:xfrm>
              <a:off x="7354935" y="2620744"/>
              <a:ext cx="808255" cy="808255"/>
            </a:xfrm>
            <a:prstGeom prst="roundRect">
              <a:avLst>
                <a:gd name="adj" fmla="val 1041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9A75F8-2170-4E4A-8D58-DB878476467E}"/>
                </a:ext>
              </a:extLst>
            </p:cNvPr>
            <p:cNvSpPr txBox="1"/>
            <p:nvPr/>
          </p:nvSpPr>
          <p:spPr>
            <a:xfrm>
              <a:off x="8255139" y="2800410"/>
              <a:ext cx="2111431" cy="44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添加所需数据集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4797B-4169-4D32-AA53-88260D9D9EBE}"/>
              </a:ext>
            </a:extLst>
          </p:cNvPr>
          <p:cNvSpPr txBox="1"/>
          <p:nvPr/>
        </p:nvSpPr>
        <p:spPr>
          <a:xfrm>
            <a:off x="6981411" y="1068822"/>
            <a:ext cx="64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2248B-A9EE-49E8-9625-3CE250FC97E0}"/>
              </a:ext>
            </a:extLst>
          </p:cNvPr>
          <p:cNvSpPr txBox="1"/>
          <p:nvPr/>
        </p:nvSpPr>
        <p:spPr>
          <a:xfrm>
            <a:off x="667567" y="697198"/>
            <a:ext cx="2901756" cy="639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定义数据链接；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添加数据库数据；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检索数据表；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4.Sql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取表数据；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5.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预览数据；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6.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修改数据集名称；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endParaRPr lang="zh-CN" altLang="en-US" sz="2400" dirty="0">
              <a:solidFill>
                <a:srgbClr val="007DD2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C0CA9B-7BF5-4CA2-867B-84E578A9F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89" y="2497860"/>
            <a:ext cx="7516144" cy="41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2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报表进阶</a:t>
            </a:r>
          </a:p>
        </p:txBody>
      </p:sp>
      <p:sp>
        <p:nvSpPr>
          <p:cNvPr id="7" name="流程图: 手动输入 43">
            <a:extLst>
              <a:ext uri="{FF2B5EF4-FFF2-40B4-BE49-F238E27FC236}">
                <a16:creationId xmlns:a16="http://schemas.microsoft.com/office/drawing/2014/main" id="{7A0B57DD-6F9D-4239-AF86-7A9CC18D1C0A}"/>
              </a:ext>
            </a:extLst>
          </p:cNvPr>
          <p:cNvSpPr/>
          <p:nvPr/>
        </p:nvSpPr>
        <p:spPr>
          <a:xfrm rot="16200000" flipH="1">
            <a:off x="4962525" y="-371475"/>
            <a:ext cx="6858000" cy="7600950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B25022-DE56-46FA-826C-759583504485}"/>
              </a:ext>
            </a:extLst>
          </p:cNvPr>
          <p:cNvGrpSpPr/>
          <p:nvPr/>
        </p:nvGrpSpPr>
        <p:grpSpPr>
          <a:xfrm>
            <a:off x="6895185" y="1121894"/>
            <a:ext cx="2567729" cy="730452"/>
            <a:chOff x="7354935" y="2620744"/>
            <a:chExt cx="2738134" cy="808255"/>
          </a:xfrm>
        </p:grpSpPr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D38AB04F-927A-4586-97F9-255A60100230}"/>
                </a:ext>
              </a:extLst>
            </p:cNvPr>
            <p:cNvSpPr/>
            <p:nvPr/>
          </p:nvSpPr>
          <p:spPr>
            <a:xfrm>
              <a:off x="7354935" y="2620744"/>
              <a:ext cx="808255" cy="808255"/>
            </a:xfrm>
            <a:prstGeom prst="roundRect">
              <a:avLst>
                <a:gd name="adj" fmla="val 1041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9A75F8-2170-4E4A-8D58-DB878476467E}"/>
                </a:ext>
              </a:extLst>
            </p:cNvPr>
            <p:cNvSpPr txBox="1"/>
            <p:nvPr/>
          </p:nvSpPr>
          <p:spPr>
            <a:xfrm>
              <a:off x="8255139" y="2800410"/>
              <a:ext cx="1837930" cy="44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设计报表样式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4797B-4169-4D32-AA53-88260D9D9EBE}"/>
              </a:ext>
            </a:extLst>
          </p:cNvPr>
          <p:cNvSpPr txBox="1"/>
          <p:nvPr/>
        </p:nvSpPr>
        <p:spPr>
          <a:xfrm>
            <a:off x="6981411" y="1068822"/>
            <a:ext cx="64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2248B-A9EE-49E8-9625-3CE250FC97E0}"/>
              </a:ext>
            </a:extLst>
          </p:cNvPr>
          <p:cNvSpPr txBox="1"/>
          <p:nvPr/>
        </p:nvSpPr>
        <p:spPr>
          <a:xfrm>
            <a:off x="667567" y="697198"/>
            <a:ext cx="3209533" cy="3628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拖拽数据至单元格；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 调整字体；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调整边框；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4.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调整填充色；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0A918B-6E08-44AB-9F3E-F12003166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73" y="2511220"/>
            <a:ext cx="6629985" cy="41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0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报表进阶</a:t>
            </a:r>
          </a:p>
        </p:txBody>
      </p:sp>
      <p:sp>
        <p:nvSpPr>
          <p:cNvPr id="7" name="流程图: 手动输入 43">
            <a:extLst>
              <a:ext uri="{FF2B5EF4-FFF2-40B4-BE49-F238E27FC236}">
                <a16:creationId xmlns:a16="http://schemas.microsoft.com/office/drawing/2014/main" id="{7A0B57DD-6F9D-4239-AF86-7A9CC18D1C0A}"/>
              </a:ext>
            </a:extLst>
          </p:cNvPr>
          <p:cNvSpPr/>
          <p:nvPr/>
        </p:nvSpPr>
        <p:spPr>
          <a:xfrm rot="16200000" flipH="1">
            <a:off x="4962525" y="-371475"/>
            <a:ext cx="6858000" cy="7600950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B25022-DE56-46FA-826C-759583504485}"/>
              </a:ext>
            </a:extLst>
          </p:cNvPr>
          <p:cNvGrpSpPr/>
          <p:nvPr/>
        </p:nvGrpSpPr>
        <p:grpSpPr>
          <a:xfrm>
            <a:off x="6895173" y="1121894"/>
            <a:ext cx="2567730" cy="730452"/>
            <a:chOff x="7354935" y="2620744"/>
            <a:chExt cx="2738139" cy="808255"/>
          </a:xfrm>
        </p:grpSpPr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D38AB04F-927A-4586-97F9-255A60100230}"/>
                </a:ext>
              </a:extLst>
            </p:cNvPr>
            <p:cNvSpPr/>
            <p:nvPr/>
          </p:nvSpPr>
          <p:spPr>
            <a:xfrm>
              <a:off x="7354935" y="2620744"/>
              <a:ext cx="808255" cy="808255"/>
            </a:xfrm>
            <a:prstGeom prst="roundRect">
              <a:avLst>
                <a:gd name="adj" fmla="val 1041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9A75F8-2170-4E4A-8D58-DB878476467E}"/>
                </a:ext>
              </a:extLst>
            </p:cNvPr>
            <p:cNvSpPr txBox="1"/>
            <p:nvPr/>
          </p:nvSpPr>
          <p:spPr>
            <a:xfrm>
              <a:off x="8255141" y="2800410"/>
              <a:ext cx="1837933" cy="44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报表常用功能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4797B-4169-4D32-AA53-88260D9D9EBE}"/>
              </a:ext>
            </a:extLst>
          </p:cNvPr>
          <p:cNvSpPr txBox="1"/>
          <p:nvPr/>
        </p:nvSpPr>
        <p:spPr>
          <a:xfrm>
            <a:off x="6981411" y="1068822"/>
            <a:ext cx="64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2248B-A9EE-49E8-9625-3CE250FC97E0}"/>
              </a:ext>
            </a:extLst>
          </p:cNvPr>
          <p:cNvSpPr txBox="1"/>
          <p:nvPr/>
        </p:nvSpPr>
        <p:spPr>
          <a:xfrm>
            <a:off x="667567" y="697198"/>
            <a:ext cx="3825086" cy="4551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参数面板添加查询组件；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 添加图表；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动态标题；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4.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排序；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5.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动态格间预算；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696B7C-630C-4A66-AEF0-12FC79BCB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47444"/>
            <a:ext cx="5746329" cy="45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2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报表进阶</a:t>
            </a:r>
          </a:p>
        </p:txBody>
      </p:sp>
      <p:sp>
        <p:nvSpPr>
          <p:cNvPr id="7" name="流程图: 手动输入 43">
            <a:extLst>
              <a:ext uri="{FF2B5EF4-FFF2-40B4-BE49-F238E27FC236}">
                <a16:creationId xmlns:a16="http://schemas.microsoft.com/office/drawing/2014/main" id="{7A0B57DD-6F9D-4239-AF86-7A9CC18D1C0A}"/>
              </a:ext>
            </a:extLst>
          </p:cNvPr>
          <p:cNvSpPr/>
          <p:nvPr/>
        </p:nvSpPr>
        <p:spPr>
          <a:xfrm rot="16200000" flipH="1">
            <a:off x="4962525" y="-371475"/>
            <a:ext cx="6858000" cy="7600950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B25022-DE56-46FA-826C-759583504485}"/>
              </a:ext>
            </a:extLst>
          </p:cNvPr>
          <p:cNvGrpSpPr/>
          <p:nvPr/>
        </p:nvGrpSpPr>
        <p:grpSpPr>
          <a:xfrm>
            <a:off x="6895173" y="1121894"/>
            <a:ext cx="2567730" cy="730452"/>
            <a:chOff x="7354935" y="2620744"/>
            <a:chExt cx="2738139" cy="808255"/>
          </a:xfrm>
        </p:grpSpPr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D38AB04F-927A-4586-97F9-255A60100230}"/>
                </a:ext>
              </a:extLst>
            </p:cNvPr>
            <p:cNvSpPr/>
            <p:nvPr/>
          </p:nvSpPr>
          <p:spPr>
            <a:xfrm>
              <a:off x="7354935" y="2620744"/>
              <a:ext cx="808255" cy="808255"/>
            </a:xfrm>
            <a:prstGeom prst="roundRect">
              <a:avLst>
                <a:gd name="adj" fmla="val 1041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9A75F8-2170-4E4A-8D58-DB878476467E}"/>
                </a:ext>
              </a:extLst>
            </p:cNvPr>
            <p:cNvSpPr txBox="1"/>
            <p:nvPr/>
          </p:nvSpPr>
          <p:spPr>
            <a:xfrm>
              <a:off x="8255141" y="2800410"/>
              <a:ext cx="1837933" cy="44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报表常用功能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4797B-4169-4D32-AA53-88260D9D9EBE}"/>
              </a:ext>
            </a:extLst>
          </p:cNvPr>
          <p:cNvSpPr txBox="1"/>
          <p:nvPr/>
        </p:nvSpPr>
        <p:spPr>
          <a:xfrm>
            <a:off x="6981411" y="1068822"/>
            <a:ext cx="64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2248B-A9EE-49E8-9625-3CE250FC97E0}"/>
              </a:ext>
            </a:extLst>
          </p:cNvPr>
          <p:cNvSpPr txBox="1"/>
          <p:nvPr/>
        </p:nvSpPr>
        <p:spPr>
          <a:xfrm>
            <a:off x="667567" y="697198"/>
            <a:ext cx="3825086" cy="4551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参数面板添加查询组件；</a:t>
            </a:r>
            <a:endParaRPr lang="en-US" altLang="zh-CN" sz="2400" dirty="0">
              <a:solidFill>
                <a:srgbClr val="FF0000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 添加图表；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动态标题；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4.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排序；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5.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动态格间预算；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5E6009-E6E5-4DD8-81C2-8563E0BEE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64" y="2972885"/>
            <a:ext cx="7659169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7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报表进阶</a:t>
            </a:r>
          </a:p>
        </p:txBody>
      </p:sp>
      <p:sp>
        <p:nvSpPr>
          <p:cNvPr id="7" name="流程图: 手动输入 43">
            <a:extLst>
              <a:ext uri="{FF2B5EF4-FFF2-40B4-BE49-F238E27FC236}">
                <a16:creationId xmlns:a16="http://schemas.microsoft.com/office/drawing/2014/main" id="{7A0B57DD-6F9D-4239-AF86-7A9CC18D1C0A}"/>
              </a:ext>
            </a:extLst>
          </p:cNvPr>
          <p:cNvSpPr/>
          <p:nvPr/>
        </p:nvSpPr>
        <p:spPr>
          <a:xfrm rot="16200000" flipH="1">
            <a:off x="4962525" y="-371475"/>
            <a:ext cx="6858000" cy="7600950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B25022-DE56-46FA-826C-759583504485}"/>
              </a:ext>
            </a:extLst>
          </p:cNvPr>
          <p:cNvGrpSpPr/>
          <p:nvPr/>
        </p:nvGrpSpPr>
        <p:grpSpPr>
          <a:xfrm>
            <a:off x="6895173" y="1121894"/>
            <a:ext cx="2567730" cy="730452"/>
            <a:chOff x="7354935" y="2620744"/>
            <a:chExt cx="2738139" cy="808255"/>
          </a:xfrm>
        </p:grpSpPr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D38AB04F-927A-4586-97F9-255A60100230}"/>
                </a:ext>
              </a:extLst>
            </p:cNvPr>
            <p:cNvSpPr/>
            <p:nvPr/>
          </p:nvSpPr>
          <p:spPr>
            <a:xfrm>
              <a:off x="7354935" y="2620744"/>
              <a:ext cx="808255" cy="808255"/>
            </a:xfrm>
            <a:prstGeom prst="roundRect">
              <a:avLst>
                <a:gd name="adj" fmla="val 1041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9A75F8-2170-4E4A-8D58-DB878476467E}"/>
                </a:ext>
              </a:extLst>
            </p:cNvPr>
            <p:cNvSpPr txBox="1"/>
            <p:nvPr/>
          </p:nvSpPr>
          <p:spPr>
            <a:xfrm>
              <a:off x="8255141" y="2800410"/>
              <a:ext cx="1837933" cy="44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报表常用功能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4797B-4169-4D32-AA53-88260D9D9EBE}"/>
              </a:ext>
            </a:extLst>
          </p:cNvPr>
          <p:cNvSpPr txBox="1"/>
          <p:nvPr/>
        </p:nvSpPr>
        <p:spPr>
          <a:xfrm>
            <a:off x="6981411" y="1068822"/>
            <a:ext cx="64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2248B-A9EE-49E8-9625-3CE250FC97E0}"/>
              </a:ext>
            </a:extLst>
          </p:cNvPr>
          <p:cNvSpPr txBox="1"/>
          <p:nvPr/>
        </p:nvSpPr>
        <p:spPr>
          <a:xfrm>
            <a:off x="667567" y="697198"/>
            <a:ext cx="3825086" cy="4551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参数面板添加查询组件；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 添加图表；</a:t>
            </a:r>
            <a:endParaRPr lang="en-US" altLang="zh-CN" sz="2400" dirty="0">
              <a:solidFill>
                <a:srgbClr val="FF0000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动态标题；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4.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排序；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5.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动态格间预算；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9DB4FA-CCF1-40B5-8205-088E093FC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80" y="2362690"/>
            <a:ext cx="5708092" cy="42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28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报表进阶</a:t>
            </a:r>
          </a:p>
        </p:txBody>
      </p:sp>
      <p:sp>
        <p:nvSpPr>
          <p:cNvPr id="7" name="流程图: 手动输入 43">
            <a:extLst>
              <a:ext uri="{FF2B5EF4-FFF2-40B4-BE49-F238E27FC236}">
                <a16:creationId xmlns:a16="http://schemas.microsoft.com/office/drawing/2014/main" id="{7A0B57DD-6F9D-4239-AF86-7A9CC18D1C0A}"/>
              </a:ext>
            </a:extLst>
          </p:cNvPr>
          <p:cNvSpPr/>
          <p:nvPr/>
        </p:nvSpPr>
        <p:spPr>
          <a:xfrm rot="16200000" flipH="1">
            <a:off x="4962525" y="-371475"/>
            <a:ext cx="6858000" cy="7600950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B25022-DE56-46FA-826C-759583504485}"/>
              </a:ext>
            </a:extLst>
          </p:cNvPr>
          <p:cNvGrpSpPr/>
          <p:nvPr/>
        </p:nvGrpSpPr>
        <p:grpSpPr>
          <a:xfrm>
            <a:off x="6895173" y="1121894"/>
            <a:ext cx="2567730" cy="730452"/>
            <a:chOff x="7354935" y="2620744"/>
            <a:chExt cx="2738139" cy="808255"/>
          </a:xfrm>
        </p:grpSpPr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D38AB04F-927A-4586-97F9-255A60100230}"/>
                </a:ext>
              </a:extLst>
            </p:cNvPr>
            <p:cNvSpPr/>
            <p:nvPr/>
          </p:nvSpPr>
          <p:spPr>
            <a:xfrm>
              <a:off x="7354935" y="2620744"/>
              <a:ext cx="808255" cy="808255"/>
            </a:xfrm>
            <a:prstGeom prst="roundRect">
              <a:avLst>
                <a:gd name="adj" fmla="val 1041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9A75F8-2170-4E4A-8D58-DB878476467E}"/>
                </a:ext>
              </a:extLst>
            </p:cNvPr>
            <p:cNvSpPr txBox="1"/>
            <p:nvPr/>
          </p:nvSpPr>
          <p:spPr>
            <a:xfrm>
              <a:off x="8255141" y="2800410"/>
              <a:ext cx="1837933" cy="44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报表常用功能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4797B-4169-4D32-AA53-88260D9D9EBE}"/>
              </a:ext>
            </a:extLst>
          </p:cNvPr>
          <p:cNvSpPr txBox="1"/>
          <p:nvPr/>
        </p:nvSpPr>
        <p:spPr>
          <a:xfrm>
            <a:off x="6981411" y="1068822"/>
            <a:ext cx="64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2248B-A9EE-49E8-9625-3CE250FC97E0}"/>
              </a:ext>
            </a:extLst>
          </p:cNvPr>
          <p:cNvSpPr txBox="1"/>
          <p:nvPr/>
        </p:nvSpPr>
        <p:spPr>
          <a:xfrm>
            <a:off x="667567" y="697198"/>
            <a:ext cx="3825086" cy="4551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参数面板添加查询组件；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 添加图表；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动态标题；</a:t>
            </a:r>
            <a:endParaRPr lang="en-US" altLang="zh-CN" sz="2400" dirty="0">
              <a:solidFill>
                <a:srgbClr val="FF0000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4.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排序；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5.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动态格间预算；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4C56DE-DB19-413C-8071-D296173D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076" y="2501541"/>
            <a:ext cx="7790556" cy="40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55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报表进阶</a:t>
            </a:r>
          </a:p>
        </p:txBody>
      </p:sp>
      <p:sp>
        <p:nvSpPr>
          <p:cNvPr id="7" name="流程图: 手动输入 43">
            <a:extLst>
              <a:ext uri="{FF2B5EF4-FFF2-40B4-BE49-F238E27FC236}">
                <a16:creationId xmlns:a16="http://schemas.microsoft.com/office/drawing/2014/main" id="{7A0B57DD-6F9D-4239-AF86-7A9CC18D1C0A}"/>
              </a:ext>
            </a:extLst>
          </p:cNvPr>
          <p:cNvSpPr/>
          <p:nvPr/>
        </p:nvSpPr>
        <p:spPr>
          <a:xfrm rot="16200000" flipH="1">
            <a:off x="4962525" y="-371475"/>
            <a:ext cx="6858000" cy="7600950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B25022-DE56-46FA-826C-759583504485}"/>
              </a:ext>
            </a:extLst>
          </p:cNvPr>
          <p:cNvGrpSpPr/>
          <p:nvPr/>
        </p:nvGrpSpPr>
        <p:grpSpPr>
          <a:xfrm>
            <a:off x="6895173" y="1121894"/>
            <a:ext cx="2567730" cy="730452"/>
            <a:chOff x="7354935" y="2620744"/>
            <a:chExt cx="2738139" cy="808255"/>
          </a:xfrm>
        </p:grpSpPr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D38AB04F-927A-4586-97F9-255A60100230}"/>
                </a:ext>
              </a:extLst>
            </p:cNvPr>
            <p:cNvSpPr/>
            <p:nvPr/>
          </p:nvSpPr>
          <p:spPr>
            <a:xfrm>
              <a:off x="7354935" y="2620744"/>
              <a:ext cx="808255" cy="808255"/>
            </a:xfrm>
            <a:prstGeom prst="roundRect">
              <a:avLst>
                <a:gd name="adj" fmla="val 1041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9A75F8-2170-4E4A-8D58-DB878476467E}"/>
                </a:ext>
              </a:extLst>
            </p:cNvPr>
            <p:cNvSpPr txBox="1"/>
            <p:nvPr/>
          </p:nvSpPr>
          <p:spPr>
            <a:xfrm>
              <a:off x="8255141" y="2800410"/>
              <a:ext cx="1837933" cy="44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报表常用功能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4797B-4169-4D32-AA53-88260D9D9EBE}"/>
              </a:ext>
            </a:extLst>
          </p:cNvPr>
          <p:cNvSpPr txBox="1"/>
          <p:nvPr/>
        </p:nvSpPr>
        <p:spPr>
          <a:xfrm>
            <a:off x="6981411" y="1068822"/>
            <a:ext cx="64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2248B-A9EE-49E8-9625-3CE250FC97E0}"/>
              </a:ext>
            </a:extLst>
          </p:cNvPr>
          <p:cNvSpPr txBox="1"/>
          <p:nvPr/>
        </p:nvSpPr>
        <p:spPr>
          <a:xfrm>
            <a:off x="667567" y="697198"/>
            <a:ext cx="3825086" cy="4551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参数面板添加查询组件；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 添加图表；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动态标题；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4.</a:t>
            </a:r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排序；</a:t>
            </a:r>
            <a:endParaRPr lang="en-US" altLang="zh-CN" sz="2400" dirty="0">
              <a:solidFill>
                <a:srgbClr val="FF0000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5.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动态格间预算；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325C25-D813-4953-A958-55785C02511D}"/>
              </a:ext>
            </a:extLst>
          </p:cNvPr>
          <p:cNvSpPr/>
          <p:nvPr/>
        </p:nvSpPr>
        <p:spPr>
          <a:xfrm>
            <a:off x="5807102" y="2235651"/>
            <a:ext cx="6096000" cy="41982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）数据集中的排序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Hiragino Sans GB"/>
              </a:rPr>
              <a:t>优点：通过 </a:t>
            </a:r>
            <a:r>
              <a:rPr lang="en-US" altLang="zh-CN" sz="2000" dirty="0">
                <a:solidFill>
                  <a:schemeClr val="bg1"/>
                </a:solidFill>
                <a:latin typeface="Hiragino Sans GB"/>
              </a:rPr>
              <a:t>SQL </a:t>
            </a:r>
            <a:r>
              <a:rPr lang="zh-CN" altLang="en-US" sz="2000" dirty="0">
                <a:solidFill>
                  <a:schemeClr val="bg1"/>
                </a:solidFill>
                <a:latin typeface="Hiragino Sans GB"/>
              </a:rPr>
              <a:t>直接在数据库排序，性能最佳。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）高级排序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Hiragino Sans GB"/>
              </a:rPr>
              <a:t>优点：这种排序是在扩展过程中，对当前扩展的格子的排序，性能较数据集排序次之，比数据集排序好的地方就是可以利用报表的计算，做一些稍微复杂些的排序。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）扩展后排序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Hiragino Sans GB"/>
              </a:rPr>
              <a:t>优点：最为灵活，满足目前所有的排序需求。</a:t>
            </a:r>
          </a:p>
        </p:txBody>
      </p:sp>
    </p:spTree>
    <p:extLst>
      <p:ext uri="{BB962C8B-B14F-4D97-AF65-F5344CB8AC3E}">
        <p14:creationId xmlns:p14="http://schemas.microsoft.com/office/powerpoint/2010/main" val="417221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7505700" y="3124200"/>
            <a:ext cx="413385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3" b="16106"/>
          <a:stretch/>
        </p:blipFill>
        <p:spPr>
          <a:xfrm>
            <a:off x="-1" y="-1"/>
            <a:ext cx="12259945" cy="68797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E1690E2-1705-C749-93F7-04F5FC6433FE}"/>
              </a:ext>
            </a:extLst>
          </p:cNvPr>
          <p:cNvSpPr txBox="1"/>
          <p:nvPr/>
        </p:nvSpPr>
        <p:spPr>
          <a:xfrm>
            <a:off x="4113726" y="1682375"/>
            <a:ext cx="358623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39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524259-2E80-C54F-98FF-C1A45C078F0F}"/>
              </a:ext>
            </a:extLst>
          </p:cNvPr>
          <p:cNvSpPr/>
          <p:nvPr/>
        </p:nvSpPr>
        <p:spPr>
          <a:xfrm>
            <a:off x="-1" y="-1"/>
            <a:ext cx="12259945" cy="6858001"/>
          </a:xfrm>
          <a:prstGeom prst="rect">
            <a:avLst/>
          </a:prstGeom>
          <a:solidFill>
            <a:srgbClr val="007DD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9836B-00F2-1C48-9C17-B3ACC8BCC3A4}"/>
              </a:ext>
            </a:extLst>
          </p:cNvPr>
          <p:cNvSpPr txBox="1"/>
          <p:nvPr/>
        </p:nvSpPr>
        <p:spPr>
          <a:xfrm>
            <a:off x="3762668" y="2778165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b="1" dirty="0">
                <a:solidFill>
                  <a:schemeClr val="bg1"/>
                </a:solidFill>
                <a:cs typeface="+mn-ea"/>
                <a:sym typeface="+mn-lt"/>
              </a:rPr>
              <a:t>课程安排</a:t>
            </a:r>
          </a:p>
        </p:txBody>
      </p:sp>
    </p:spTree>
    <p:extLst>
      <p:ext uri="{BB962C8B-B14F-4D97-AF65-F5344CB8AC3E}">
        <p14:creationId xmlns:p14="http://schemas.microsoft.com/office/powerpoint/2010/main" val="1855882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3A9CE-78CB-A140-8D77-5872D8AA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2" y="249379"/>
            <a:ext cx="11003140" cy="498765"/>
          </a:xfrm>
        </p:spPr>
        <p:txBody>
          <a:bodyPr>
            <a:noAutofit/>
          </a:bodyPr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城市云课堂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70296F-73BD-624E-B01C-2DF446F9DD4D}"/>
              </a:ext>
            </a:extLst>
          </p:cNvPr>
          <p:cNvSpPr txBox="1"/>
          <p:nvPr/>
        </p:nvSpPr>
        <p:spPr>
          <a:xfrm>
            <a:off x="6910344" y="2461254"/>
            <a:ext cx="5087024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007DD2"/>
                </a:solidFill>
                <a:cs typeface="+mn-ea"/>
                <a:sym typeface="+mn-lt"/>
              </a:rPr>
              <a:t>课程表</a:t>
            </a:r>
            <a:endParaRPr lang="en-US" altLang="zh-CN" b="1" dirty="0">
              <a:solidFill>
                <a:srgbClr val="007DD2"/>
              </a:solidFill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F04D0D8-F6B3-1E4A-A326-5AC86CB4C06C}"/>
              </a:ext>
            </a:extLst>
          </p:cNvPr>
          <p:cNvSpPr/>
          <p:nvPr/>
        </p:nvSpPr>
        <p:spPr>
          <a:xfrm>
            <a:off x="6987274" y="3413199"/>
            <a:ext cx="522712" cy="522712"/>
          </a:xfrm>
          <a:prstGeom prst="ellipse">
            <a:avLst/>
          </a:prstGeom>
          <a:solidFill>
            <a:srgbClr val="007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A5272B-08BB-9C4C-BFFC-92C3D8DCBD62}"/>
              </a:ext>
            </a:extLst>
          </p:cNvPr>
          <p:cNvSpPr txBox="1"/>
          <p:nvPr/>
        </p:nvSpPr>
        <p:spPr>
          <a:xfrm>
            <a:off x="7595958" y="3279128"/>
            <a:ext cx="3131178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日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00-16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30  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FineReport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产品介绍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&amp;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报表制作步骤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98237B9-31F9-F740-8690-DD01BD3326CD}"/>
              </a:ext>
            </a:extLst>
          </p:cNvPr>
          <p:cNvSpPr/>
          <p:nvPr/>
        </p:nvSpPr>
        <p:spPr>
          <a:xfrm>
            <a:off x="6987274" y="4321729"/>
            <a:ext cx="522712" cy="522712"/>
          </a:xfrm>
          <a:prstGeom prst="ellipse">
            <a:avLst/>
          </a:prstGeom>
          <a:solidFill>
            <a:srgbClr val="007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A5854C7-2714-44BC-B48C-0B3167A02E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3" b="16106"/>
          <a:stretch/>
        </p:blipFill>
        <p:spPr>
          <a:xfrm>
            <a:off x="0" y="1423396"/>
            <a:ext cx="6504709" cy="432957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1CA89E7-7882-46A6-825C-BE61EE04AADD}"/>
              </a:ext>
            </a:extLst>
          </p:cNvPr>
          <p:cNvSpPr txBox="1"/>
          <p:nvPr/>
        </p:nvSpPr>
        <p:spPr>
          <a:xfrm>
            <a:off x="7595958" y="4192142"/>
            <a:ext cx="2408032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日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00-16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30  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报表设计从入门到进阶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089D613-21E4-4D75-AA68-13660D6C39AA}"/>
              </a:ext>
            </a:extLst>
          </p:cNvPr>
          <p:cNvSpPr/>
          <p:nvPr/>
        </p:nvSpPr>
        <p:spPr>
          <a:xfrm>
            <a:off x="7028311" y="5230259"/>
            <a:ext cx="522712" cy="522712"/>
          </a:xfrm>
          <a:prstGeom prst="ellipse">
            <a:avLst/>
          </a:prstGeom>
          <a:solidFill>
            <a:srgbClr val="007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41F895B-CC63-4465-98E3-3EAE3F7BFBE9}"/>
              </a:ext>
            </a:extLst>
          </p:cNvPr>
          <p:cNvSpPr txBox="1"/>
          <p:nvPr/>
        </p:nvSpPr>
        <p:spPr>
          <a:xfrm>
            <a:off x="7595958" y="5052395"/>
            <a:ext cx="3504164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课后作业领取：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/>
              <a:t>https://bbs.fanruan.com/task-167.html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B706A-578C-4722-AABB-FACBA6C2AD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406" y="313726"/>
            <a:ext cx="2814128" cy="28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4F2A43-4971-4C07-A669-F738271A1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0" y="987552"/>
            <a:ext cx="5281652" cy="54063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232C88-EBA1-4CAF-B436-34D7E0C5B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28" y="2434024"/>
            <a:ext cx="8324088" cy="43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报表展示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A916B3-F254-4FBD-A613-80139988F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800512"/>
            <a:ext cx="6369957" cy="58986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5E2A4D-5D3F-4AB0-83E5-8784F6A95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76" y="2697481"/>
            <a:ext cx="8864245" cy="37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报表展示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00C2209-D0A3-4296-917D-EE6DF5BE2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101124"/>
            <a:ext cx="7010406" cy="54565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470341-56F0-41CD-9294-0CF92334F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7" y="924585"/>
            <a:ext cx="5799623" cy="56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报表展示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61F45BD-42C1-4DEE-B271-AE9F0BD81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8" y="895737"/>
            <a:ext cx="7364856" cy="57357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C132393-740E-4234-B7D2-CD4880A54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243" y="895737"/>
            <a:ext cx="5836722" cy="58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7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7505700" y="3124200"/>
            <a:ext cx="413385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3" b="16106"/>
          <a:stretch/>
        </p:blipFill>
        <p:spPr>
          <a:xfrm>
            <a:off x="-1" y="-1"/>
            <a:ext cx="12259945" cy="68797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E1690E2-1705-C749-93F7-04F5FC6433FE}"/>
              </a:ext>
            </a:extLst>
          </p:cNvPr>
          <p:cNvSpPr txBox="1"/>
          <p:nvPr/>
        </p:nvSpPr>
        <p:spPr>
          <a:xfrm>
            <a:off x="4113726" y="1682375"/>
            <a:ext cx="358623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39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524259-2E80-C54F-98FF-C1A45C078F0F}"/>
              </a:ext>
            </a:extLst>
          </p:cNvPr>
          <p:cNvSpPr/>
          <p:nvPr/>
        </p:nvSpPr>
        <p:spPr>
          <a:xfrm>
            <a:off x="-1" y="-1"/>
            <a:ext cx="12259945" cy="6858001"/>
          </a:xfrm>
          <a:prstGeom prst="rect">
            <a:avLst/>
          </a:prstGeom>
          <a:solidFill>
            <a:srgbClr val="007DD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09836B-00F2-1C48-9C17-B3ACC8BCC3A4}"/>
              </a:ext>
            </a:extLst>
          </p:cNvPr>
          <p:cNvSpPr txBox="1"/>
          <p:nvPr/>
        </p:nvSpPr>
        <p:spPr>
          <a:xfrm>
            <a:off x="2925901" y="2767279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b="1" dirty="0">
                <a:solidFill>
                  <a:schemeClr val="bg1"/>
                </a:solidFill>
                <a:cs typeface="+mn-ea"/>
                <a:sym typeface="+mn-lt"/>
              </a:rPr>
              <a:t>报表入门设计</a:t>
            </a:r>
          </a:p>
        </p:txBody>
      </p:sp>
    </p:spTree>
    <p:extLst>
      <p:ext uri="{BB962C8B-B14F-4D97-AF65-F5344CB8AC3E}">
        <p14:creationId xmlns:p14="http://schemas.microsoft.com/office/powerpoint/2010/main" val="678600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报表入门</a:t>
            </a:r>
          </a:p>
        </p:txBody>
      </p:sp>
      <p:sp>
        <p:nvSpPr>
          <p:cNvPr id="7" name="流程图: 手动输入 43">
            <a:extLst>
              <a:ext uri="{FF2B5EF4-FFF2-40B4-BE49-F238E27FC236}">
                <a16:creationId xmlns:a16="http://schemas.microsoft.com/office/drawing/2014/main" id="{7A0B57DD-6F9D-4239-AF86-7A9CC18D1C0A}"/>
              </a:ext>
            </a:extLst>
          </p:cNvPr>
          <p:cNvSpPr/>
          <p:nvPr/>
        </p:nvSpPr>
        <p:spPr>
          <a:xfrm rot="16200000" flipH="1">
            <a:off x="4962525" y="-371475"/>
            <a:ext cx="6858000" cy="7600950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EB25022-DE56-46FA-826C-759583504485}"/>
              </a:ext>
            </a:extLst>
          </p:cNvPr>
          <p:cNvGrpSpPr/>
          <p:nvPr/>
        </p:nvGrpSpPr>
        <p:grpSpPr>
          <a:xfrm>
            <a:off x="6895185" y="1121894"/>
            <a:ext cx="2824210" cy="730452"/>
            <a:chOff x="7354935" y="2620744"/>
            <a:chExt cx="3011635" cy="808255"/>
          </a:xfrm>
        </p:grpSpPr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D38AB04F-927A-4586-97F9-255A60100230}"/>
                </a:ext>
              </a:extLst>
            </p:cNvPr>
            <p:cNvSpPr/>
            <p:nvPr/>
          </p:nvSpPr>
          <p:spPr>
            <a:xfrm>
              <a:off x="7354935" y="2620744"/>
              <a:ext cx="808255" cy="808255"/>
            </a:xfrm>
            <a:prstGeom prst="roundRect">
              <a:avLst>
                <a:gd name="adj" fmla="val 10417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9A75F8-2170-4E4A-8D58-DB878476467E}"/>
                </a:ext>
              </a:extLst>
            </p:cNvPr>
            <p:cNvSpPr txBox="1"/>
            <p:nvPr/>
          </p:nvSpPr>
          <p:spPr>
            <a:xfrm>
              <a:off x="8255139" y="2800410"/>
              <a:ext cx="2111431" cy="44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添加所需数据集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4797B-4169-4D32-AA53-88260D9D9EBE}"/>
              </a:ext>
            </a:extLst>
          </p:cNvPr>
          <p:cNvSpPr txBox="1"/>
          <p:nvPr/>
        </p:nvSpPr>
        <p:spPr>
          <a:xfrm>
            <a:off x="6981411" y="1068822"/>
            <a:ext cx="64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2248B-A9EE-49E8-9625-3CE250FC97E0}"/>
              </a:ext>
            </a:extLst>
          </p:cNvPr>
          <p:cNvSpPr txBox="1"/>
          <p:nvPr/>
        </p:nvSpPr>
        <p:spPr>
          <a:xfrm>
            <a:off x="667567" y="697198"/>
            <a:ext cx="2901756" cy="639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1.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定义数据链接；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2.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添加数据库数据；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3.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检索数据表；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4.Sql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取表数据；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5.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预览数据；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2400" dirty="0">
                <a:solidFill>
                  <a:srgbClr val="007DD2"/>
                </a:solidFill>
                <a:cs typeface="+mn-ea"/>
                <a:sym typeface="+mn-lt"/>
              </a:rPr>
              <a:t>6.</a:t>
            </a:r>
            <a:r>
              <a:rPr lang="zh-CN" altLang="en-US" sz="2400" dirty="0">
                <a:solidFill>
                  <a:srgbClr val="007DD2"/>
                </a:solidFill>
                <a:cs typeface="+mn-ea"/>
                <a:sym typeface="+mn-lt"/>
              </a:rPr>
              <a:t>修改数据集名称；</a:t>
            </a:r>
            <a:endParaRPr lang="en-US" altLang="zh-CN" sz="2400" dirty="0">
              <a:solidFill>
                <a:srgbClr val="007DD2"/>
              </a:solidFill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endParaRPr lang="zh-CN" altLang="en-US" sz="2400" dirty="0">
              <a:solidFill>
                <a:srgbClr val="007DD2"/>
              </a:solidFill>
              <a:cs typeface="+mn-ea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BE076EB-B82E-4690-9D85-A9EEF562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2530651"/>
            <a:ext cx="7698144" cy="40278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555</Words>
  <Application>Microsoft Office PowerPoint</Application>
  <PresentationFormat>宽屏</PresentationFormat>
  <Paragraphs>111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Hiragino Sans GB</vt:lpstr>
      <vt:lpstr>等线</vt:lpstr>
      <vt:lpstr>Microsoft YaHei</vt:lpstr>
      <vt:lpstr>Microsoft YaHei</vt:lpstr>
      <vt:lpstr>Arial</vt:lpstr>
      <vt:lpstr>Office 主题​​</vt:lpstr>
      <vt:lpstr>PowerPoint 演示文稿</vt:lpstr>
      <vt:lpstr>PowerPoint 演示文稿</vt:lpstr>
      <vt:lpstr>城市云课堂</vt:lpstr>
      <vt:lpstr>报表展示</vt:lpstr>
      <vt:lpstr>报表展示</vt:lpstr>
      <vt:lpstr>报表展示</vt:lpstr>
      <vt:lpstr>报表展示</vt:lpstr>
      <vt:lpstr>PowerPoint 演示文稿</vt:lpstr>
      <vt:lpstr>报表入门</vt:lpstr>
      <vt:lpstr>报表入门</vt:lpstr>
      <vt:lpstr>报表入门</vt:lpstr>
      <vt:lpstr>PowerPoint 演示文稿</vt:lpstr>
      <vt:lpstr>报表进阶</vt:lpstr>
      <vt:lpstr>报表进阶</vt:lpstr>
      <vt:lpstr>报表进阶</vt:lpstr>
      <vt:lpstr>报表进阶</vt:lpstr>
      <vt:lpstr>报表进阶</vt:lpstr>
      <vt:lpstr>报表进阶</vt:lpstr>
      <vt:lpstr>报表进阶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lipei</dc:creator>
  <cp:lastModifiedBy>Ric@fanruan.com</cp:lastModifiedBy>
  <cp:revision>497</cp:revision>
  <dcterms:created xsi:type="dcterms:W3CDTF">2016-08-24T07:23:00Z</dcterms:created>
  <dcterms:modified xsi:type="dcterms:W3CDTF">2020-02-24T03:18:25Z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